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74" r:id="rId4"/>
    <p:sldId id="277" r:id="rId5"/>
    <p:sldId id="262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68" r:id="rId15"/>
    <p:sldId id="287" r:id="rId16"/>
    <p:sldId id="278" r:id="rId17"/>
    <p:sldId id="273" r:id="rId18"/>
  </p:sldIdLst>
  <p:sldSz cx="18288000" cy="10287000"/>
  <p:notesSz cx="6858000" cy="9144000"/>
  <p:embeddedFontLst>
    <p:embeddedFont>
      <p:font typeface="Playfair Display" panose="00000500000000000000" pitchFamily="2" charset="0"/>
      <p:regular r:id="rId19"/>
      <p:bold r:id="rId20"/>
      <p:italic r:id="rId21"/>
      <p:boldItalic r:id="rId22"/>
    </p:embeddedFont>
    <p:embeddedFont>
      <p:font typeface="Playfair Display Italics" panose="020B0604020202020204" charset="0"/>
      <p:regular r:id="rId23"/>
    </p:embeddedFont>
    <p:embeddedFont>
      <p:font typeface="Public Sans" panose="020B0604020202020204" charset="0"/>
      <p:regular r:id="rId24"/>
    </p:embeddedFont>
    <p:embeddedFont>
      <p:font typeface="Public Sans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FF33"/>
    <a:srgbClr val="2DBA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microsoft.com/office/2007/relationships/hdphoto" Target="../media/hdphoto9.wdp"/><Relationship Id="rId4" Type="http://schemas.openxmlformats.org/officeDocument/2006/relationships/image" Target="../media/image12.png"/><Relationship Id="rId9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6" y="4514765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06882" y="4728792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BIKE SHARE RIDERSHIP ANALYSIS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50974" y="2332416"/>
            <a:ext cx="16408332" cy="1962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50"/>
              </a:lnSpc>
            </a:pPr>
            <a:r>
              <a:rPr lang="en-US" sz="16758" spc="83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Cyclistic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6407" y="8041005"/>
            <a:ext cx="7862435" cy="1302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Dhanushwr K</a:t>
            </a:r>
          </a:p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Junior Data Analyst</a:t>
            </a:r>
          </a:p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28 July 2024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B5A89E-8B33-D1CC-3D85-B03BE40B5F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2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200" y="6173643"/>
            <a:ext cx="3352800" cy="33699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28689" y="301524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WEEKLY BIKE RIDERSHIP ANALYSIS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028689" y="1015810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A3228B-CACD-BD36-0B6E-D768D7BD6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466" y="8337609"/>
            <a:ext cx="1857634" cy="18671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C40A7E-5B19-5603-AFFE-CADD21B9381E}"/>
              </a:ext>
            </a:extLst>
          </p:cNvPr>
          <p:cNvSpPr txBox="1"/>
          <p:nvPr/>
        </p:nvSpPr>
        <p:spPr>
          <a:xfrm>
            <a:off x="4997497" y="8016626"/>
            <a:ext cx="8908218" cy="1771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3600" b="1" dirty="0">
                <a:solidFill>
                  <a:srgbClr val="7030A0"/>
                </a:solidFill>
                <a:ea typeface="Calibri" panose="020F0502020204030204" pitchFamily="34" charset="0"/>
              </a:rPr>
              <a:t>C</a:t>
            </a:r>
            <a:r>
              <a:rPr lang="en-IN" sz="3600" b="1" dirty="0">
                <a:solidFill>
                  <a:srgbClr val="7030A0"/>
                </a:solidFill>
                <a:effectLst/>
                <a:ea typeface="Calibri" panose="020F0502020204030204" pitchFamily="34" charset="0"/>
              </a:rPr>
              <a:t>omplementary usage patterns</a:t>
            </a:r>
            <a:r>
              <a:rPr lang="en-IN" sz="3600" b="1" dirty="0">
                <a:effectLst/>
                <a:ea typeface="Calibri" panose="020F0502020204030204" pitchFamily="34" charset="0"/>
              </a:rPr>
              <a:t> </a:t>
            </a: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3600" b="1" dirty="0">
                <a:effectLst/>
                <a:ea typeface="Calibri" panose="020F0502020204030204" pitchFamily="34" charset="0"/>
              </a:rPr>
              <a:t>between the two customer segments</a:t>
            </a:r>
            <a:endParaRPr lang="en-IN" sz="5400" b="1" kern="100" dirty="0">
              <a:solidFill>
                <a:srgbClr val="7030A0"/>
              </a:solidFill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AC1F8E-2B8D-EAED-D86D-296E42AEA2B2}"/>
              </a:ext>
            </a:extLst>
          </p:cNvPr>
          <p:cNvSpPr txBox="1"/>
          <p:nvPr/>
        </p:nvSpPr>
        <p:spPr>
          <a:xfrm>
            <a:off x="14031668" y="2434974"/>
            <a:ext cx="3605066" cy="501675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4000" dirty="0">
                <a:effectLst/>
                <a:ea typeface="Calibri" panose="020F0502020204030204" pitchFamily="34" charset="0"/>
              </a:rPr>
              <a:t>Members exhibit </a:t>
            </a:r>
            <a:r>
              <a:rPr lang="en-IN" sz="4000" b="1" dirty="0">
                <a:effectLst/>
                <a:ea typeface="Calibri" panose="020F0502020204030204" pitchFamily="34" charset="0"/>
              </a:rPr>
              <a:t>higher ridership on weekdays </a:t>
            </a:r>
            <a:r>
              <a:rPr lang="en-IN" sz="4000" dirty="0">
                <a:effectLst/>
                <a:ea typeface="Calibri" panose="020F0502020204030204" pitchFamily="34" charset="0"/>
              </a:rPr>
              <a:t>(Monday to Friday) compared to weekends.</a:t>
            </a:r>
            <a:endParaRPr lang="en-IN" sz="72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B4F66F-366D-0ED7-5E04-7754B59473E4}"/>
              </a:ext>
            </a:extLst>
          </p:cNvPr>
          <p:cNvSpPr txBox="1"/>
          <p:nvPr/>
        </p:nvSpPr>
        <p:spPr>
          <a:xfrm>
            <a:off x="802159" y="2434974"/>
            <a:ext cx="3454173" cy="501675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40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Casual riders demonstrate a pronounced </a:t>
            </a:r>
            <a:r>
              <a:rPr lang="en-IN" sz="4000" b="1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preference for weekend usage </a:t>
            </a:r>
            <a:r>
              <a:rPr lang="en-IN" sz="40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(Saturday and Sunday).</a:t>
            </a:r>
            <a:endParaRPr lang="en-IN" sz="72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9DB13E-05A2-3BD1-9B26-98323D1523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89" t="39146" r="36052" b="21765"/>
          <a:stretch/>
        </p:blipFill>
        <p:spPr bwMode="auto">
          <a:xfrm>
            <a:off x="4973685" y="1384843"/>
            <a:ext cx="8340630" cy="646718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01252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28689" y="301524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HOURLY BIKE RIDERSHIP ANALYSIS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028689" y="1015810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03C8549-53A3-3D32-A93C-E3D599155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00600" y="1524433"/>
            <a:ext cx="9018791" cy="672718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E1DA94C-7FEF-A914-A271-8B3D858B21B6}"/>
              </a:ext>
            </a:extLst>
          </p:cNvPr>
          <p:cNvSpPr txBox="1"/>
          <p:nvPr/>
        </p:nvSpPr>
        <p:spPr>
          <a:xfrm>
            <a:off x="533400" y="1524433"/>
            <a:ext cx="3581400" cy="378565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4000" dirty="0">
                <a:effectLst/>
                <a:ea typeface="Calibri" panose="020F0502020204030204" pitchFamily="34" charset="0"/>
              </a:rPr>
              <a:t>Between 6 AM and 9 AM, </a:t>
            </a:r>
            <a:r>
              <a:rPr lang="en-IN" sz="4000" b="1" dirty="0">
                <a:effectLst/>
                <a:ea typeface="Calibri" panose="020F0502020204030204" pitchFamily="34" charset="0"/>
              </a:rPr>
              <a:t>ridership increases significantly</a:t>
            </a:r>
            <a:r>
              <a:rPr lang="en-IN" sz="4000" dirty="0">
                <a:effectLst/>
                <a:ea typeface="Calibri" panose="020F0502020204030204" pitchFamily="34" charset="0"/>
              </a:rPr>
              <a:t> for both groups</a:t>
            </a:r>
            <a:endParaRPr lang="en-IN" sz="4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18FFAC-5303-9B41-B8FD-4EF88D5C71BB}"/>
              </a:ext>
            </a:extLst>
          </p:cNvPr>
          <p:cNvSpPr txBox="1"/>
          <p:nvPr/>
        </p:nvSpPr>
        <p:spPr>
          <a:xfrm>
            <a:off x="266700" y="6438900"/>
            <a:ext cx="4114800" cy="25545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R="0" lvl="0" algn="just"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IN" sz="40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Members </a:t>
            </a:r>
            <a:r>
              <a:rPr lang="en-IN" sz="4000" b="1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exhibit a more pronounced peak </a:t>
            </a:r>
            <a:r>
              <a:rPr lang="en-IN" sz="40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during this period.</a:t>
            </a:r>
            <a:endParaRPr lang="en-IN" sz="3600" kern="100" dirty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A28486-DBC6-71DB-CC08-F09F2DA7964B}"/>
              </a:ext>
            </a:extLst>
          </p:cNvPr>
          <p:cNvCxnSpPr>
            <a:cxnSpLocks/>
          </p:cNvCxnSpPr>
          <p:nvPr/>
        </p:nvCxnSpPr>
        <p:spPr>
          <a:xfrm flipH="1">
            <a:off x="4381500" y="4305301"/>
            <a:ext cx="3695700" cy="198119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0052786-637E-3040-3265-5B8444849BB2}"/>
              </a:ext>
            </a:extLst>
          </p:cNvPr>
          <p:cNvSpPr txBox="1"/>
          <p:nvPr/>
        </p:nvSpPr>
        <p:spPr>
          <a:xfrm>
            <a:off x="14333933" y="1524433"/>
            <a:ext cx="3458766" cy="286232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3600" dirty="0">
                <a:effectLst/>
                <a:ea typeface="Calibri" panose="020F0502020204030204" pitchFamily="34" charset="0"/>
              </a:rPr>
              <a:t>Between 4 PM and 7 PM, both groups </a:t>
            </a:r>
            <a:r>
              <a:rPr lang="en-IN" sz="3600" b="1" dirty="0">
                <a:effectLst/>
                <a:ea typeface="Calibri" panose="020F0502020204030204" pitchFamily="34" charset="0"/>
              </a:rPr>
              <a:t>experience another peak</a:t>
            </a:r>
            <a:endParaRPr lang="en-IN" sz="36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EA1437-5DCD-902D-CD35-3AA7F36336C8}"/>
              </a:ext>
            </a:extLst>
          </p:cNvPr>
          <p:cNvSpPr txBox="1"/>
          <p:nvPr/>
        </p:nvSpPr>
        <p:spPr>
          <a:xfrm>
            <a:off x="14055625" y="5438581"/>
            <a:ext cx="4015383" cy="440120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40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Casual riders tend to have a </a:t>
            </a:r>
            <a:r>
              <a:rPr lang="en-IN" sz="4000" b="1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more pronounced evening peak</a:t>
            </a:r>
            <a:r>
              <a:rPr lang="en-IN" sz="40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compared to members.</a:t>
            </a:r>
            <a:endParaRPr lang="en-IN" sz="40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D82C151-B51B-40A8-8F3F-D1B3A56542E8}"/>
              </a:ext>
            </a:extLst>
          </p:cNvPr>
          <p:cNvCxnSpPr>
            <a:cxnSpLocks/>
          </p:cNvCxnSpPr>
          <p:nvPr/>
        </p:nvCxnSpPr>
        <p:spPr>
          <a:xfrm>
            <a:off x="10972800" y="2705100"/>
            <a:ext cx="3082825" cy="26049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770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25" grpId="0" animBg="1"/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28689" y="301524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DEPARTURE HOTSPOTS ANALYSIS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028689" y="1015810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D0C215-1307-4F6F-382F-71DF106FA4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38786" y="1562100"/>
            <a:ext cx="7010400" cy="67828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77BAE34-C1E1-EF07-EE7B-A0A149D8448F}"/>
              </a:ext>
            </a:extLst>
          </p:cNvPr>
          <p:cNvSpPr txBox="1"/>
          <p:nvPr/>
        </p:nvSpPr>
        <p:spPr>
          <a:xfrm>
            <a:off x="1028689" y="3467100"/>
            <a:ext cx="3810000" cy="255454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4000" dirty="0">
                <a:effectLst/>
                <a:ea typeface="Calibri" panose="020F0502020204030204" pitchFamily="34" charset="0"/>
              </a:rPr>
              <a:t>Distinct clusters of </a:t>
            </a:r>
          </a:p>
          <a:p>
            <a:pPr algn="ctr"/>
            <a:r>
              <a:rPr lang="en-IN" sz="4000" b="1" dirty="0">
                <a:effectLst/>
                <a:ea typeface="Calibri" panose="020F0502020204030204" pitchFamily="34" charset="0"/>
              </a:rPr>
              <a:t>high-departure</a:t>
            </a:r>
            <a:r>
              <a:rPr lang="en-IN" sz="4000" dirty="0">
                <a:effectLst/>
                <a:ea typeface="Calibri" panose="020F0502020204030204" pitchFamily="34" charset="0"/>
              </a:rPr>
              <a:t> locations</a:t>
            </a:r>
            <a:endParaRPr lang="en-IN" sz="40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27CC24D-FD8D-B079-836B-F9C21C6BCF62}"/>
              </a:ext>
            </a:extLst>
          </p:cNvPr>
          <p:cNvCxnSpPr>
            <a:cxnSpLocks/>
          </p:cNvCxnSpPr>
          <p:nvPr/>
        </p:nvCxnSpPr>
        <p:spPr>
          <a:xfrm flipH="1">
            <a:off x="5105400" y="4533900"/>
            <a:ext cx="35814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7794F99-E61C-1C75-D473-23FAD9B66AA6}"/>
              </a:ext>
            </a:extLst>
          </p:cNvPr>
          <p:cNvSpPr txBox="1"/>
          <p:nvPr/>
        </p:nvSpPr>
        <p:spPr>
          <a:xfrm>
            <a:off x="1435953" y="8344906"/>
            <a:ext cx="15416066" cy="1668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3600" b="1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These clusters likely correspond to areas with </a:t>
            </a:r>
            <a:r>
              <a:rPr lang="en-IN" sz="3600" b="1" kern="100" dirty="0">
                <a:solidFill>
                  <a:srgbClr val="7030A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high population density, employment centres, or popular recreational destinations</a:t>
            </a:r>
            <a:r>
              <a:rPr lang="en-IN" sz="3600" b="1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.</a:t>
            </a:r>
            <a:endParaRPr lang="en-IN" sz="3200" b="1" kern="100" dirty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15A036F-F32A-B4DE-18A7-9CBEC18DA8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466" y="8337609"/>
            <a:ext cx="1857634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4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64ED296-195F-E50C-41E7-84D8DB42F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366" y="8419839"/>
            <a:ext cx="1857634" cy="18671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EB608E-1F1C-1940-DED4-D70B659DD554}"/>
              </a:ext>
            </a:extLst>
          </p:cNvPr>
          <p:cNvSpPr txBox="1"/>
          <p:nvPr/>
        </p:nvSpPr>
        <p:spPr>
          <a:xfrm>
            <a:off x="838200" y="3086100"/>
            <a:ext cx="15392400" cy="14262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6600" kern="100" dirty="0">
                <a:solidFill>
                  <a:schemeClr val="accent5">
                    <a:lumMod val="75000"/>
                  </a:schemeClr>
                </a:solidFill>
                <a:latin typeface="Playfair Display" panose="000005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Key differences</a:t>
            </a:r>
            <a:endParaRPr lang="en-IN" sz="6600" kern="100" dirty="0">
              <a:solidFill>
                <a:schemeClr val="accent5">
                  <a:lumMod val="75000"/>
                </a:schemeClr>
              </a:solidFill>
              <a:latin typeface="Playfair Display" panose="00000500000000000000" pitchFamily="2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244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06871" y="942975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FINAL INSIGHTS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173D5C7-854B-2461-D5D4-9EF0C0E9092D}"/>
              </a:ext>
            </a:extLst>
          </p:cNvPr>
          <p:cNvGrpSpPr/>
          <p:nvPr/>
        </p:nvGrpSpPr>
        <p:grpSpPr>
          <a:xfrm>
            <a:off x="452437" y="2249028"/>
            <a:ext cx="3773952" cy="1092962"/>
            <a:chOff x="1016407" y="2249028"/>
            <a:chExt cx="3773952" cy="1092962"/>
          </a:xfrm>
        </p:grpSpPr>
        <p:sp>
          <p:nvSpPr>
            <p:cNvPr id="6" name="TextBox 6"/>
            <p:cNvSpPr txBox="1"/>
            <p:nvPr/>
          </p:nvSpPr>
          <p:spPr>
            <a:xfrm>
              <a:off x="1028700" y="2904602"/>
              <a:ext cx="3761659" cy="4373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76"/>
                </a:lnSpc>
              </a:pPr>
              <a:r>
                <a:rPr lang="en-US" sz="3600" spc="18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profile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16407" y="2249028"/>
              <a:ext cx="3773952" cy="5744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Customer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A8E8ED0-9282-0E0B-23D4-E0611E568908}"/>
              </a:ext>
            </a:extLst>
          </p:cNvPr>
          <p:cNvGrpSpPr/>
          <p:nvPr/>
        </p:nvGrpSpPr>
        <p:grpSpPr>
          <a:xfrm>
            <a:off x="5038998" y="5169769"/>
            <a:ext cx="3571602" cy="1092962"/>
            <a:chOff x="5122906" y="2330149"/>
            <a:chExt cx="3773952" cy="1092962"/>
          </a:xfrm>
        </p:grpSpPr>
        <p:sp>
          <p:nvSpPr>
            <p:cNvPr id="7" name="TextBox 7"/>
            <p:cNvSpPr txBox="1"/>
            <p:nvPr/>
          </p:nvSpPr>
          <p:spPr>
            <a:xfrm>
              <a:off x="5135199" y="2985723"/>
              <a:ext cx="3761659" cy="4373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76"/>
                </a:lnSpc>
              </a:pPr>
              <a:r>
                <a:rPr lang="en-US" sz="3600" spc="18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behavior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122906" y="2330149"/>
              <a:ext cx="3773952" cy="5744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Ride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D6D4150-A198-69D6-20BF-52E9889BF570}"/>
              </a:ext>
            </a:extLst>
          </p:cNvPr>
          <p:cNvGrpSpPr/>
          <p:nvPr/>
        </p:nvGrpSpPr>
        <p:grpSpPr>
          <a:xfrm>
            <a:off x="9350276" y="2249028"/>
            <a:ext cx="3773952" cy="1092962"/>
            <a:chOff x="9350276" y="2249028"/>
            <a:chExt cx="3773952" cy="1092962"/>
          </a:xfrm>
        </p:grpSpPr>
        <p:sp>
          <p:nvSpPr>
            <p:cNvPr id="8" name="TextBox 8"/>
            <p:cNvSpPr txBox="1"/>
            <p:nvPr/>
          </p:nvSpPr>
          <p:spPr>
            <a:xfrm>
              <a:off x="9362568" y="2904602"/>
              <a:ext cx="3761659" cy="4373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76"/>
                </a:lnSpc>
              </a:pPr>
              <a:r>
                <a:rPr lang="en-US" sz="3600" spc="18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preferences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9350276" y="2249028"/>
              <a:ext cx="3773952" cy="5744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Bike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1232417-9527-DBDB-503D-C71192548FDF}"/>
              </a:ext>
            </a:extLst>
          </p:cNvPr>
          <p:cNvGrpSpPr/>
          <p:nvPr/>
        </p:nvGrpSpPr>
        <p:grpSpPr>
          <a:xfrm>
            <a:off x="14056848" y="5278862"/>
            <a:ext cx="3773952" cy="1092962"/>
            <a:chOff x="13533802" y="2249028"/>
            <a:chExt cx="3773952" cy="1092962"/>
          </a:xfrm>
        </p:grpSpPr>
        <p:sp>
          <p:nvSpPr>
            <p:cNvPr id="12" name="TextBox 12"/>
            <p:cNvSpPr txBox="1"/>
            <p:nvPr/>
          </p:nvSpPr>
          <p:spPr>
            <a:xfrm>
              <a:off x="13546095" y="2904602"/>
              <a:ext cx="3761659" cy="4373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76"/>
                </a:lnSpc>
              </a:pPr>
              <a:r>
                <a:rPr lang="en-US" sz="3600" spc="18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hotspots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533802" y="2249028"/>
              <a:ext cx="3773952" cy="5744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Departure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57200" y="3543101"/>
            <a:ext cx="3769189" cy="32667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2400" b="1" kern="100" dirty="0">
                <a:solidFill>
                  <a:srgbClr val="00B0F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Casual riders</a:t>
            </a:r>
            <a:r>
              <a:rPr lang="en-IN" sz="2400" b="1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sz="24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represent </a:t>
            </a:r>
            <a:r>
              <a:rPr lang="en-IN" sz="2400" b="1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36.4%</a:t>
            </a:r>
            <a:r>
              <a:rPr lang="en-IN" sz="24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 of the customer base.</a:t>
            </a:r>
            <a:endParaRPr lang="en-IN" sz="2400" kern="100" dirty="0"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50000"/>
              </a:lnSpc>
            </a:pPr>
            <a:endParaRPr lang="en-IN" sz="2400" b="1" kern="100" dirty="0">
              <a:solidFill>
                <a:schemeClr val="accent6">
                  <a:lumMod val="75000"/>
                </a:schemeClr>
              </a:solidFill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IN" sz="2400" b="1" kern="100" dirty="0">
                <a:solidFill>
                  <a:schemeClr val="accent6">
                    <a:lumMod val="75000"/>
                  </a:schemeClr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Members</a:t>
            </a:r>
            <a:r>
              <a:rPr lang="en-IN" sz="24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, constitutes</a:t>
            </a:r>
          </a:p>
          <a:p>
            <a:pPr algn="ctr">
              <a:lnSpc>
                <a:spcPct val="150000"/>
              </a:lnSpc>
            </a:pPr>
            <a:r>
              <a:rPr lang="en-IN" sz="2400" kern="100" dirty="0">
                <a:ea typeface="Calibri" panose="020F0502020204030204" pitchFamily="34" charset="0"/>
                <a:cs typeface="Mangal" panose="02040503050203030202" pitchFamily="18" charset="0"/>
              </a:rPr>
              <a:t>about</a:t>
            </a:r>
            <a:r>
              <a:rPr lang="en-IN" sz="24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sz="2400" b="1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63.6%</a:t>
            </a:r>
            <a:r>
              <a:rPr lang="en-IN" sz="24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 of the customer base</a:t>
            </a:r>
            <a:endParaRPr lang="en-US" sz="2400" dirty="0">
              <a:solidFill>
                <a:srgbClr val="2B2C30"/>
              </a:solidFill>
              <a:ea typeface="Public Sans"/>
              <a:cs typeface="Public Sans"/>
              <a:sym typeface="Public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334247" y="3523595"/>
            <a:ext cx="3772057" cy="4372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2400" b="1" i="1" dirty="0"/>
              <a:t>Both segments favour electric and classic bikes</a:t>
            </a:r>
            <a:r>
              <a:rPr lang="en-IN" sz="2400" dirty="0"/>
              <a:t>, with a slight inclination towards classic bikes for </a:t>
            </a:r>
            <a:r>
              <a:rPr lang="en-IN" sz="2400" b="1" dirty="0">
                <a:solidFill>
                  <a:schemeClr val="accent6">
                    <a:lumMod val="75000"/>
                  </a:schemeClr>
                </a:solidFill>
              </a:rPr>
              <a:t>members</a:t>
            </a:r>
            <a:r>
              <a:rPr lang="en-IN" sz="2400" dirty="0"/>
              <a:t>. </a:t>
            </a:r>
          </a:p>
          <a:p>
            <a:pPr algn="just">
              <a:lnSpc>
                <a:spcPct val="150000"/>
              </a:lnSpc>
            </a:pPr>
            <a:endParaRPr lang="en-IN" sz="2400" dirty="0"/>
          </a:p>
          <a:p>
            <a:pPr algn="just">
              <a:lnSpc>
                <a:spcPct val="150000"/>
              </a:lnSpc>
            </a:pPr>
            <a:r>
              <a:rPr lang="en-IN" sz="2400" dirty="0"/>
              <a:t>Docked bikes are predominantly used by </a:t>
            </a:r>
            <a:r>
              <a:rPr lang="en-IN" sz="2400" b="1" dirty="0">
                <a:solidFill>
                  <a:srgbClr val="00B0F0"/>
                </a:solidFill>
              </a:rPr>
              <a:t>casual riders</a:t>
            </a:r>
            <a:r>
              <a:rPr lang="en-IN" sz="2400" dirty="0"/>
              <a:t>.</a:t>
            </a:r>
            <a:endParaRPr lang="en-US" sz="2400" dirty="0">
              <a:solidFill>
                <a:srgbClr val="2B2C3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4015265" y="6553429"/>
            <a:ext cx="3767081" cy="16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2400" dirty="0"/>
              <a:t>High-departure locations </a:t>
            </a:r>
            <a:r>
              <a:rPr lang="en-IN" sz="2400" b="1" i="1" dirty="0"/>
              <a:t>offer opportunities for targeted marketing</a:t>
            </a:r>
            <a:r>
              <a:rPr lang="en-IN" sz="2400" dirty="0"/>
              <a:t> to casual riders.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8015532-883F-0082-91AD-C9FD96EA9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472" y="8267700"/>
            <a:ext cx="1857634" cy="186716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F402A85-BF9E-A121-B97F-F8080E705C27}"/>
              </a:ext>
            </a:extLst>
          </p:cNvPr>
          <p:cNvSpPr txBox="1"/>
          <p:nvPr/>
        </p:nvSpPr>
        <p:spPr>
          <a:xfrm>
            <a:off x="4946290" y="6360016"/>
            <a:ext cx="3773952" cy="3461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0B0F0"/>
                </a:solidFill>
                <a:cs typeface="Arial" panose="020B0604020202020204" pitchFamily="34" charset="0"/>
              </a:rPr>
              <a:t>Casual riders</a:t>
            </a:r>
            <a:r>
              <a:rPr lang="en-US" sz="2400" dirty="0">
                <a:cs typeface="Arial" panose="020B0604020202020204" pitchFamily="34" charset="0"/>
              </a:rPr>
              <a:t> exhibit </a:t>
            </a:r>
            <a:r>
              <a:rPr lang="en-US" sz="2400" b="1" i="1" dirty="0">
                <a:cs typeface="Arial" panose="020B0604020202020204" pitchFamily="34" charset="0"/>
              </a:rPr>
              <a:t>higher ride frequency and longer durations.</a:t>
            </a:r>
          </a:p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cs typeface="Arial" panose="020B0604020202020204" pitchFamily="34" charset="0"/>
              </a:rPr>
              <a:t>Members</a:t>
            </a:r>
            <a:r>
              <a:rPr lang="en-US" sz="2400" dirty="0">
                <a:cs typeface="Arial" panose="020B0604020202020204" pitchFamily="34" charset="0"/>
              </a:rPr>
              <a:t> display </a:t>
            </a:r>
            <a:r>
              <a:rPr lang="en-US" sz="2400" b="1" i="1" dirty="0">
                <a:cs typeface="Arial" panose="020B0604020202020204" pitchFamily="34" charset="0"/>
              </a:rPr>
              <a:t>lower ride frequency but longer individual rides.</a:t>
            </a:r>
            <a:endParaRPr lang="en-IN" sz="2400" kern="1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7" grpId="0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64ED296-195F-E50C-41E7-84D8DB42F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366" y="8419839"/>
            <a:ext cx="1857634" cy="18671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EB608E-1F1C-1940-DED4-D70B659DD554}"/>
              </a:ext>
            </a:extLst>
          </p:cNvPr>
          <p:cNvSpPr txBox="1"/>
          <p:nvPr/>
        </p:nvSpPr>
        <p:spPr>
          <a:xfrm>
            <a:off x="838200" y="3086100"/>
            <a:ext cx="15392400" cy="14262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6600" kern="100" dirty="0">
                <a:solidFill>
                  <a:schemeClr val="accent5">
                    <a:lumMod val="75000"/>
                  </a:schemeClr>
                </a:solidFill>
                <a:latin typeface="Playfair Display" panose="000005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Marketing strategies</a:t>
            </a:r>
            <a:endParaRPr lang="en-IN" sz="6600" kern="100" dirty="0">
              <a:solidFill>
                <a:schemeClr val="accent5">
                  <a:lumMod val="75000"/>
                </a:schemeClr>
              </a:solidFill>
              <a:latin typeface="Playfair Display" panose="00000500000000000000" pitchFamily="2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864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06871" y="942975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MARKETING STRATEGIES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FB0542E-8588-37D0-3063-FE296A5D97AE}"/>
              </a:ext>
            </a:extLst>
          </p:cNvPr>
          <p:cNvGrpSpPr/>
          <p:nvPr/>
        </p:nvGrpSpPr>
        <p:grpSpPr>
          <a:xfrm>
            <a:off x="5190562" y="5315420"/>
            <a:ext cx="3772057" cy="821608"/>
            <a:chOff x="5176274" y="4960963"/>
            <a:chExt cx="3772057" cy="821608"/>
          </a:xfrm>
        </p:grpSpPr>
        <p:sp>
          <p:nvSpPr>
            <p:cNvPr id="5" name="TextBox 5"/>
            <p:cNvSpPr txBox="1"/>
            <p:nvPr/>
          </p:nvSpPr>
          <p:spPr>
            <a:xfrm>
              <a:off x="5176274" y="4960963"/>
              <a:ext cx="3761659" cy="3340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899" spc="14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Optimize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176274" y="5324945"/>
              <a:ext cx="3772057" cy="4576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Bike distribution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A0570E9-0B0D-82FA-8A1B-D5CF30A21ED0}"/>
              </a:ext>
            </a:extLst>
          </p:cNvPr>
          <p:cNvGrpSpPr/>
          <p:nvPr/>
        </p:nvGrpSpPr>
        <p:grpSpPr>
          <a:xfrm>
            <a:off x="9057239" y="5315420"/>
            <a:ext cx="3777846" cy="821608"/>
            <a:chOff x="9328458" y="4960963"/>
            <a:chExt cx="3777846" cy="821608"/>
          </a:xfrm>
        </p:grpSpPr>
        <p:sp>
          <p:nvSpPr>
            <p:cNvPr id="6" name="TextBox 6"/>
            <p:cNvSpPr txBox="1"/>
            <p:nvPr/>
          </p:nvSpPr>
          <p:spPr>
            <a:xfrm>
              <a:off x="9328458" y="4960963"/>
              <a:ext cx="3761659" cy="3340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899" spc="14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Membership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334247" y="5324945"/>
              <a:ext cx="3772057" cy="4576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Benefits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E255AC3-1D28-AE54-A54E-FA3364BCF275}"/>
              </a:ext>
            </a:extLst>
          </p:cNvPr>
          <p:cNvGrpSpPr/>
          <p:nvPr/>
        </p:nvGrpSpPr>
        <p:grpSpPr>
          <a:xfrm>
            <a:off x="13470390" y="5315420"/>
            <a:ext cx="3767081" cy="821608"/>
            <a:chOff x="13492219" y="4960963"/>
            <a:chExt cx="3767081" cy="821608"/>
          </a:xfrm>
        </p:grpSpPr>
        <p:sp>
          <p:nvSpPr>
            <p:cNvPr id="7" name="TextBox 7"/>
            <p:cNvSpPr txBox="1"/>
            <p:nvPr/>
          </p:nvSpPr>
          <p:spPr>
            <a:xfrm>
              <a:off x="13497641" y="4960963"/>
              <a:ext cx="3761659" cy="3544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899" spc="14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Innovating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492219" y="5324945"/>
              <a:ext cx="3767081" cy="4576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App functionality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962619" y="6244979"/>
            <a:ext cx="3872466" cy="38207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dirty="0"/>
              <a:t>Advantages of membership, such as </a:t>
            </a:r>
            <a:r>
              <a:rPr lang="en-IN" sz="2400" b="1" i="1" dirty="0">
                <a:solidFill>
                  <a:srgbClr val="0000FF"/>
                </a:solidFill>
              </a:rPr>
              <a:t>cost savings, exclusive access, and convenience.</a:t>
            </a:r>
          </a:p>
          <a:p>
            <a:pPr>
              <a:lnSpc>
                <a:spcPct val="150000"/>
              </a:lnSpc>
            </a:pPr>
            <a:r>
              <a:rPr lang="en-IN" sz="2400" b="1" dirty="0"/>
              <a:t>Offer additional perks </a:t>
            </a:r>
            <a:r>
              <a:rPr lang="en-IN" sz="2400" dirty="0"/>
              <a:t>for longer memberships, such as </a:t>
            </a:r>
            <a:r>
              <a:rPr lang="en-IN" sz="2400" b="1" i="1" dirty="0">
                <a:solidFill>
                  <a:srgbClr val="0000FF"/>
                </a:solidFill>
              </a:rPr>
              <a:t>bike accessories, priority bike access, or exclusive events.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492219" y="6244979"/>
            <a:ext cx="3872466" cy="3810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dirty="0"/>
              <a:t>Develop features that make it </a:t>
            </a:r>
            <a:r>
              <a:rPr lang="en-IN" sz="2400" b="1" i="1" dirty="0">
                <a:solidFill>
                  <a:srgbClr val="0000FF"/>
                </a:solidFill>
              </a:rPr>
              <a:t>easier for casual users to transition to members</a:t>
            </a:r>
            <a:r>
              <a:rPr lang="en-IN" sz="2400" dirty="0"/>
              <a:t>, such as one-click upgrades or personalized recommendations.</a:t>
            </a:r>
          </a:p>
          <a:p>
            <a:pPr algn="l">
              <a:lnSpc>
                <a:spcPct val="150000"/>
              </a:lnSpc>
            </a:pPr>
            <a:endParaRPr lang="en-US" sz="2400" dirty="0">
              <a:solidFill>
                <a:srgbClr val="2B2C3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8" name="Group 18"/>
          <p:cNvGrpSpPr/>
          <p:nvPr/>
        </p:nvGrpSpPr>
        <p:grpSpPr>
          <a:xfrm>
            <a:off x="1028700" y="2832411"/>
            <a:ext cx="8824332" cy="1669217"/>
            <a:chOff x="0" y="0"/>
            <a:chExt cx="4058845" cy="76777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058845" cy="767774"/>
            </a:xfrm>
            <a:custGeom>
              <a:avLst/>
              <a:gdLst/>
              <a:ahLst/>
              <a:cxnLst/>
              <a:rect l="l" t="t" r="r" b="b"/>
              <a:pathLst>
                <a:path w="4058845" h="767774">
                  <a:moveTo>
                    <a:pt x="0" y="0"/>
                  </a:moveTo>
                  <a:lnTo>
                    <a:pt x="4058845" y="0"/>
                  </a:lnTo>
                  <a:lnTo>
                    <a:pt x="4058845" y="767774"/>
                  </a:lnTo>
                  <a:lnTo>
                    <a:pt x="0" y="767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4058845" cy="796349"/>
            </a:xfrm>
            <a:prstGeom prst="rect">
              <a:avLst/>
            </a:prstGeom>
          </p:spPr>
          <p:txBody>
            <a:bodyPr lIns="68580" tIns="68580" rIns="68580" bIns="68580" rtlCol="0" anchor="ctr"/>
            <a:lstStyle/>
            <a:p>
              <a:pPr algn="ctr">
                <a:lnSpc>
                  <a:spcPts val="188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1042179" y="2496927"/>
            <a:ext cx="6217121" cy="2223000"/>
            <a:chOff x="0" y="0"/>
            <a:chExt cx="2859631" cy="102249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859631" cy="1022492"/>
            </a:xfrm>
            <a:custGeom>
              <a:avLst/>
              <a:gdLst/>
              <a:ahLst/>
              <a:cxnLst/>
              <a:rect l="l" t="t" r="r" b="b"/>
              <a:pathLst>
                <a:path w="2859631" h="1022492">
                  <a:moveTo>
                    <a:pt x="0" y="0"/>
                  </a:moveTo>
                  <a:lnTo>
                    <a:pt x="2859631" y="0"/>
                  </a:lnTo>
                  <a:lnTo>
                    <a:pt x="2859631" y="1022492"/>
                  </a:lnTo>
                  <a:lnTo>
                    <a:pt x="0" y="1022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28575"/>
              <a:ext cx="2859631" cy="1051067"/>
            </a:xfrm>
            <a:prstGeom prst="rect">
              <a:avLst/>
            </a:prstGeom>
          </p:spPr>
          <p:txBody>
            <a:bodyPr lIns="68580" tIns="68580" rIns="68580" bIns="68580" rtlCol="0" anchor="ctr"/>
            <a:lstStyle/>
            <a:p>
              <a:pPr algn="ctr">
                <a:lnSpc>
                  <a:spcPts val="1889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1598134" y="2697501"/>
            <a:ext cx="5371480" cy="1804127"/>
            <a:chOff x="0" y="0"/>
            <a:chExt cx="7161973" cy="2405503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Brush/>
                      </a14:imgEffect>
                      <a14:imgEffect>
                        <a14:sharpenSoften amount="-25000"/>
                      </a14:imgEffect>
                      <a14:imgEffect>
                        <a14:saturation sat="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</a:extLst>
            </a:blip>
            <a:srcRect t="19853" b="57769"/>
            <a:stretch>
              <a:fillRect/>
            </a:stretch>
          </p:blipFill>
          <p:spPr>
            <a:xfrm>
              <a:off x="0" y="0"/>
              <a:ext cx="7161973" cy="2405503"/>
            </a:xfrm>
            <a:prstGeom prst="rect">
              <a:avLst/>
            </a:prstGeom>
          </p:spPr>
        </p:pic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A0ECF999-9D82-DAB1-CF32-36B81F217F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26350" t="7041" r="24583" b="5319"/>
          <a:stretch/>
        </p:blipFill>
        <p:spPr>
          <a:xfrm>
            <a:off x="1981200" y="2078823"/>
            <a:ext cx="2513023" cy="2312799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5D37DBA8-8219-B4CE-6FEB-D77C6F7FFC5F}"/>
              </a:ext>
            </a:extLst>
          </p:cNvPr>
          <p:cNvGrpSpPr/>
          <p:nvPr/>
        </p:nvGrpSpPr>
        <p:grpSpPr>
          <a:xfrm>
            <a:off x="1050517" y="5255216"/>
            <a:ext cx="3783488" cy="3915608"/>
            <a:chOff x="1006871" y="4960963"/>
            <a:chExt cx="3783488" cy="3915608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A11D2035-D877-FE1C-F415-A6C675145176}"/>
                </a:ext>
              </a:extLst>
            </p:cNvPr>
            <p:cNvGrpSpPr/>
            <p:nvPr/>
          </p:nvGrpSpPr>
          <p:grpSpPr>
            <a:xfrm>
              <a:off x="1016407" y="4960963"/>
              <a:ext cx="3773952" cy="821608"/>
              <a:chOff x="1016407" y="4960963"/>
              <a:chExt cx="3773952" cy="821608"/>
            </a:xfrm>
          </p:grpSpPr>
          <p:sp>
            <p:nvSpPr>
              <p:cNvPr id="4" name="TextBox 4"/>
              <p:cNvSpPr txBox="1"/>
              <p:nvPr/>
            </p:nvSpPr>
            <p:spPr>
              <a:xfrm>
                <a:off x="1028700" y="4960963"/>
                <a:ext cx="3761659" cy="334066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2638"/>
                  </a:lnSpc>
                </a:pPr>
                <a:r>
                  <a:rPr lang="en-US" sz="2899" spc="14" dirty="0">
                    <a:solidFill>
                      <a:srgbClr val="2B2C30"/>
                    </a:solidFill>
                    <a:latin typeface="Playfair Display Italics"/>
                    <a:ea typeface="Playfair Display Italics"/>
                    <a:cs typeface="Playfair Display Italics"/>
                    <a:sym typeface="Playfair Display Italics"/>
                  </a:rPr>
                  <a:t>Dynamic</a:t>
                </a:r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1016407" y="5324945"/>
                <a:ext cx="3773952" cy="457626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919"/>
                  </a:lnSpc>
                </a:pPr>
                <a:r>
                  <a:rPr lang="en-US" sz="2799" dirty="0">
                    <a:solidFill>
                      <a:srgbClr val="2B2C30"/>
                    </a:solidFill>
                    <a:latin typeface="Public Sans Bold"/>
                    <a:ea typeface="Public Sans Bold"/>
                    <a:cs typeface="Public Sans Bold"/>
                    <a:sym typeface="Public Sans Bold"/>
                  </a:rPr>
                  <a:t>Pricing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62A8F1E-C85F-226C-F002-8F3ED1DC1AB1}"/>
                </a:ext>
              </a:extLst>
            </p:cNvPr>
            <p:cNvSpPr txBox="1"/>
            <p:nvPr/>
          </p:nvSpPr>
          <p:spPr>
            <a:xfrm>
              <a:off x="1006871" y="6071508"/>
              <a:ext cx="3260329" cy="28050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2400" dirty="0">
                  <a:effectLst/>
                  <a:ea typeface="Calibri" panose="020F0502020204030204" pitchFamily="34" charset="0"/>
                </a:rPr>
                <a:t>Implement membership fees are </a:t>
              </a:r>
              <a:r>
                <a:rPr lang="en-IN" sz="2400" b="1" i="1" dirty="0">
                  <a:solidFill>
                    <a:srgbClr val="0000FF"/>
                  </a:solidFill>
                  <a:effectLst/>
                  <a:ea typeface="Calibri" panose="020F0502020204030204" pitchFamily="34" charset="0"/>
                </a:rPr>
                <a:t>lower during off-peak hours and higher during peak hours. </a:t>
              </a:r>
              <a:endParaRPr lang="en-IN" sz="2400" b="1" i="1" dirty="0">
                <a:solidFill>
                  <a:srgbClr val="0000FF"/>
                </a:solidFill>
              </a:endParaRPr>
            </a:p>
          </p:txBody>
        </p:sp>
      </p:grpSp>
      <p:pic>
        <p:nvPicPr>
          <p:cNvPr id="1032" name="Picture 8" descr="Distribution centers and units distribution diagram. | Download Scientific  Diagram">
            <a:extLst>
              <a:ext uri="{FF2B5EF4-FFF2-40B4-BE49-F238E27FC236}">
                <a16:creationId xmlns:a16="http://schemas.microsoft.com/office/drawing/2014/main" id="{C9693968-B562-982E-6204-1186D62EB9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028"/>
          <a:stretch/>
        </p:blipFill>
        <p:spPr bwMode="auto">
          <a:xfrm>
            <a:off x="5440866" y="2943077"/>
            <a:ext cx="2703901" cy="1847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2ADE197D-C8DD-46A7-9A78-5E68EC900920}"/>
              </a:ext>
            </a:extLst>
          </p:cNvPr>
          <p:cNvSpPr txBox="1"/>
          <p:nvPr/>
        </p:nvSpPr>
        <p:spPr>
          <a:xfrm>
            <a:off x="5096767" y="6425965"/>
            <a:ext cx="3048000" cy="28050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i="1" dirty="0">
                <a:solidFill>
                  <a:srgbClr val="0000FF"/>
                </a:solidFill>
                <a:effectLst/>
                <a:ea typeface="Calibri" panose="020F0502020204030204" pitchFamily="34" charset="0"/>
              </a:rPr>
              <a:t>Align bike distribution with seasonal and daily usage patterns</a:t>
            </a:r>
            <a:r>
              <a:rPr lang="en-IN" sz="2400" dirty="0">
                <a:effectLst/>
                <a:ea typeface="Calibri" panose="020F0502020204030204" pitchFamily="34" charset="0"/>
              </a:rPr>
              <a:t> </a:t>
            </a:r>
            <a:r>
              <a:rPr lang="en-IN" sz="2400" b="1" dirty="0">
                <a:effectLst/>
                <a:ea typeface="Calibri" panose="020F0502020204030204" pitchFamily="34" charset="0"/>
              </a:rPr>
              <a:t>to ensure availability</a:t>
            </a:r>
            <a:r>
              <a:rPr lang="en-IN" sz="2400" dirty="0">
                <a:effectLst/>
                <a:ea typeface="Calibri" panose="020F0502020204030204" pitchFamily="34" charset="0"/>
              </a:rPr>
              <a:t> during peak periods.</a:t>
            </a:r>
            <a:endParaRPr lang="en-IN" sz="2400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AE9C0429-F3B0-31A7-D323-62D0A37FE46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grayscl/>
          </a:blip>
          <a:srcRect l="30730" t="8333" r="31338" b="4063"/>
          <a:stretch/>
        </p:blipFill>
        <p:spPr>
          <a:xfrm>
            <a:off x="9093419" y="2139217"/>
            <a:ext cx="2149205" cy="248179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E122E31-A02F-6282-417B-0E667EDC8ED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8937" y="8267700"/>
            <a:ext cx="1857634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42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3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6" y="4514765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850974" y="2332416"/>
            <a:ext cx="16408332" cy="2084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50"/>
              </a:lnSpc>
            </a:pPr>
            <a:r>
              <a:rPr lang="en-US" sz="16758" spc="8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you!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6407" y="8041005"/>
            <a:ext cx="7862435" cy="1302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Dhanushwr K</a:t>
            </a:r>
          </a:p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Junior Data Analyst</a:t>
            </a:r>
          </a:p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28 July 2024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544D95-C203-1181-8E9B-6E021C834E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472" y="8267700"/>
            <a:ext cx="1857634" cy="186716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6871" y="942975"/>
            <a:ext cx="16230600" cy="651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AGENDA</a:t>
            </a:r>
          </a:p>
        </p:txBody>
      </p:sp>
      <p:sp>
        <p:nvSpPr>
          <p:cNvPr id="3" name="AutoShape 3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689" y="2122290"/>
            <a:ext cx="7877184" cy="7251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Objective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Membership analysis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Ride duration analysis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Roundtrip analysis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Bike type analysis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Annual bike ridership analysis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Weekly bike ridership analysis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Hourly bike ridership analysis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Departure hotspots analysis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Final insights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Marketing strategies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71E576-3F89-AF48-FF33-FBAC1BC8C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2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200" y="6173643"/>
            <a:ext cx="3352800" cy="33699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6871" y="942975"/>
            <a:ext cx="16230600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5400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OBJECTIVE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028689" y="2227065"/>
            <a:ext cx="16230594" cy="29379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</a:rPr>
              <a:t>Identify behavioral disparities</a:t>
            </a:r>
            <a:r>
              <a:rPr lang="en-US" sz="4400" dirty="0"/>
              <a:t> between casual and annual Cyclistic members to inform a </a:t>
            </a:r>
            <a:r>
              <a:rPr lang="en-US" sz="4400" b="1" dirty="0">
                <a:solidFill>
                  <a:schemeClr val="accent3">
                    <a:lumMod val="75000"/>
                  </a:schemeClr>
                </a:solidFill>
              </a:rPr>
              <a:t>targeted marketing strategy</a:t>
            </a:r>
            <a:r>
              <a:rPr lang="en-US" sz="4400" dirty="0"/>
              <a:t> aimed at </a:t>
            </a:r>
            <a:r>
              <a:rPr lang="en-US" sz="4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member acquisition</a:t>
            </a:r>
            <a:r>
              <a:rPr lang="en-US" sz="4400" dirty="0"/>
              <a:t> and retention from existing casual riders.</a:t>
            </a:r>
            <a:endParaRPr lang="en-US" sz="4000" dirty="0">
              <a:solidFill>
                <a:srgbClr val="2B2C3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4ED296-195F-E50C-41E7-84D8DB42F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366" y="8419839"/>
            <a:ext cx="1857634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077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64ED296-195F-E50C-41E7-84D8DB42F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366" y="8419839"/>
            <a:ext cx="1857634" cy="18671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EB608E-1F1C-1940-DED4-D70B659DD554}"/>
              </a:ext>
            </a:extLst>
          </p:cNvPr>
          <p:cNvSpPr txBox="1"/>
          <p:nvPr/>
        </p:nvSpPr>
        <p:spPr>
          <a:xfrm>
            <a:off x="838200" y="3086100"/>
            <a:ext cx="15392400" cy="2711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6050" b="1" kern="100" dirty="0">
                <a:solidFill>
                  <a:schemeClr val="accent5">
                    <a:lumMod val="75000"/>
                  </a:schemeClr>
                </a:solidFill>
                <a:latin typeface="Playfair Display" panose="000005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How do annual members and casual riders use Cyclistic bikes differently?</a:t>
            </a:r>
            <a:endParaRPr lang="en-IN" sz="6050" kern="100" dirty="0">
              <a:solidFill>
                <a:schemeClr val="accent5">
                  <a:lumMod val="75000"/>
                </a:schemeClr>
              </a:solidFill>
              <a:latin typeface="Playfair Display" panose="00000500000000000000" pitchFamily="2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43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28689" y="301524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MEMBERSHIP ANALYSIS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028689" y="1015810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2ED8E8B-14FA-5C45-9AD3-636FB620D5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2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t="-1" b="1140"/>
          <a:stretch/>
        </p:blipFill>
        <p:spPr>
          <a:xfrm>
            <a:off x="4618714" y="1931845"/>
            <a:ext cx="9050481" cy="6330286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8F9B661-C4D8-FB98-0F55-D556CA122D79}"/>
              </a:ext>
            </a:extLst>
          </p:cNvPr>
          <p:cNvCxnSpPr/>
          <p:nvPr/>
        </p:nvCxnSpPr>
        <p:spPr>
          <a:xfrm>
            <a:off x="13076914" y="4179305"/>
            <a:ext cx="17526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6881778-8DC7-793E-FFDA-6A0A212F21DF}"/>
              </a:ext>
            </a:extLst>
          </p:cNvPr>
          <p:cNvCxnSpPr/>
          <p:nvPr/>
        </p:nvCxnSpPr>
        <p:spPr>
          <a:xfrm flipH="1">
            <a:off x="3551914" y="6770105"/>
            <a:ext cx="16764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9679134-3CE8-DF83-67FC-F6329F402B61}"/>
              </a:ext>
            </a:extLst>
          </p:cNvPr>
          <p:cNvSpPr txBox="1"/>
          <p:nvPr/>
        </p:nvSpPr>
        <p:spPr>
          <a:xfrm>
            <a:off x="15087569" y="2876026"/>
            <a:ext cx="2971800" cy="255454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cs typeface="Arial" panose="020B0604020202020204" pitchFamily="34" charset="0"/>
              </a:rPr>
              <a:t>Casual riders comprise the remaining </a:t>
            </a:r>
            <a:r>
              <a:rPr lang="en-US" sz="4000" b="1" dirty="0">
                <a:cs typeface="Arial" panose="020B0604020202020204" pitchFamily="34" charset="0"/>
              </a:rPr>
              <a:t>36.4%</a:t>
            </a:r>
            <a:endParaRPr lang="en-IN" sz="4000" b="1" dirty="0"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D960810-0CE5-D9F6-4111-A24AE1690486}"/>
              </a:ext>
            </a:extLst>
          </p:cNvPr>
          <p:cNvSpPr txBox="1"/>
          <p:nvPr/>
        </p:nvSpPr>
        <p:spPr>
          <a:xfrm>
            <a:off x="228569" y="5185055"/>
            <a:ext cx="3229826" cy="317009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cs typeface="Arial" panose="020B0604020202020204" pitchFamily="34" charset="0"/>
              </a:rPr>
              <a:t>Members account for </a:t>
            </a:r>
            <a:r>
              <a:rPr lang="en-US" sz="4000" b="1" dirty="0">
                <a:cs typeface="Arial" panose="020B0604020202020204" pitchFamily="34" charset="0"/>
              </a:rPr>
              <a:t>63.6%</a:t>
            </a:r>
            <a:r>
              <a:rPr lang="en-US" sz="4000" dirty="0">
                <a:cs typeface="Arial" panose="020B0604020202020204" pitchFamily="34" charset="0"/>
              </a:rPr>
              <a:t> of Cyclistic’s customer base</a:t>
            </a:r>
            <a:endParaRPr lang="en-IN" sz="4000" dirty="0"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25E57A-0166-6FBC-F20A-39EA79A09C5F}"/>
              </a:ext>
            </a:extLst>
          </p:cNvPr>
          <p:cNvSpPr txBox="1"/>
          <p:nvPr/>
        </p:nvSpPr>
        <p:spPr>
          <a:xfrm>
            <a:off x="3075328" y="9017566"/>
            <a:ext cx="121372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Cyclistic's customer base is divided into </a:t>
            </a:r>
            <a:r>
              <a:rPr lang="en-US" sz="3600" b="1" dirty="0">
                <a:solidFill>
                  <a:srgbClr val="7030A0"/>
                </a:solidFill>
              </a:rPr>
              <a:t>two primary segments</a:t>
            </a:r>
            <a:endParaRPr lang="en-IN" sz="3600" b="1" dirty="0">
              <a:solidFill>
                <a:srgbClr val="7030A0"/>
              </a:solidFill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09534056-BDC1-5FD5-83A8-9ABFD23169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466" y="8337609"/>
            <a:ext cx="1857634" cy="18671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28689" y="301524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RIDE DURATION ANALYSIS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028689" y="1015810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A4ED2C-A9E0-72AF-EE80-174A2A5CA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607" y="1822560"/>
            <a:ext cx="9266723" cy="6395258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8F9B661-C4D8-FB98-0F55-D556CA122D79}"/>
              </a:ext>
            </a:extLst>
          </p:cNvPr>
          <p:cNvCxnSpPr>
            <a:cxnSpLocks/>
          </p:cNvCxnSpPr>
          <p:nvPr/>
        </p:nvCxnSpPr>
        <p:spPr>
          <a:xfrm>
            <a:off x="13397170" y="6076030"/>
            <a:ext cx="130943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6881778-8DC7-793E-FFDA-6A0A212F21DF}"/>
              </a:ext>
            </a:extLst>
          </p:cNvPr>
          <p:cNvCxnSpPr>
            <a:cxnSpLocks/>
          </p:cNvCxnSpPr>
          <p:nvPr/>
        </p:nvCxnSpPr>
        <p:spPr>
          <a:xfrm flipH="1" flipV="1">
            <a:off x="3505200" y="4762499"/>
            <a:ext cx="1371600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9679134-3CE8-DF83-67FC-F6329F402B61}"/>
              </a:ext>
            </a:extLst>
          </p:cNvPr>
          <p:cNvSpPr txBox="1"/>
          <p:nvPr/>
        </p:nvSpPr>
        <p:spPr>
          <a:xfrm>
            <a:off x="14782720" y="4762498"/>
            <a:ext cx="3352800" cy="255454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cs typeface="Arial" panose="020B0604020202020204" pitchFamily="34" charset="0"/>
              </a:rPr>
              <a:t>Casual riders</a:t>
            </a:r>
          </a:p>
          <a:p>
            <a:pPr algn="ctr"/>
            <a:r>
              <a:rPr lang="en-US" sz="4000" dirty="0">
                <a:cs typeface="Arial" panose="020B0604020202020204" pitchFamily="34" charset="0"/>
              </a:rPr>
              <a:t>logged approx. </a:t>
            </a:r>
          </a:p>
          <a:p>
            <a:pPr algn="ctr"/>
            <a:r>
              <a:rPr lang="en-US" sz="4000" b="1" dirty="0">
                <a:cs typeface="Arial" panose="020B0604020202020204" pitchFamily="34" charset="0"/>
              </a:rPr>
              <a:t>65 million mins</a:t>
            </a:r>
            <a:endParaRPr lang="en-IN" sz="4000" b="1" dirty="0"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D960810-0CE5-D9F6-4111-A24AE1690486}"/>
              </a:ext>
            </a:extLst>
          </p:cNvPr>
          <p:cNvSpPr txBox="1"/>
          <p:nvPr/>
        </p:nvSpPr>
        <p:spPr>
          <a:xfrm>
            <a:off x="185736" y="3177449"/>
            <a:ext cx="3229826" cy="317009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cs typeface="Arial" panose="020B0604020202020204" pitchFamily="34" charset="0"/>
              </a:rPr>
              <a:t>Members account for</a:t>
            </a:r>
          </a:p>
          <a:p>
            <a:pPr algn="ctr"/>
            <a:r>
              <a:rPr lang="en-US" sz="4000" b="1" dirty="0">
                <a:cs typeface="Arial" panose="020B0604020202020204" pitchFamily="34" charset="0"/>
              </a:rPr>
              <a:t>53 million minutes </a:t>
            </a:r>
            <a:r>
              <a:rPr lang="en-US" sz="4000" dirty="0">
                <a:cs typeface="Arial" panose="020B0604020202020204" pitchFamily="34" charset="0"/>
              </a:rPr>
              <a:t>approx.</a:t>
            </a:r>
            <a:endParaRPr lang="en-IN" sz="4000" dirty="0"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25E57A-0166-6FBC-F20A-39EA79A09C5F}"/>
              </a:ext>
            </a:extLst>
          </p:cNvPr>
          <p:cNvSpPr txBox="1"/>
          <p:nvPr/>
        </p:nvSpPr>
        <p:spPr>
          <a:xfrm>
            <a:off x="526223" y="8361421"/>
            <a:ext cx="17235489" cy="1668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/>
              <a:t>Despite a larger customer base,</a:t>
            </a:r>
          </a:p>
          <a:p>
            <a:pPr algn="ctr">
              <a:lnSpc>
                <a:spcPct val="150000"/>
              </a:lnSpc>
            </a:pPr>
            <a:r>
              <a:rPr lang="en-US" sz="3600" b="1" dirty="0"/>
              <a:t> </a:t>
            </a:r>
            <a:r>
              <a:rPr lang="en-US" sz="3600" b="1" dirty="0">
                <a:solidFill>
                  <a:srgbClr val="7030A0"/>
                </a:solidFill>
              </a:rPr>
              <a:t>casual riders logged significantly more total ride time </a:t>
            </a:r>
            <a:r>
              <a:rPr lang="en-US" sz="3600" b="1" dirty="0"/>
              <a:t>than members</a:t>
            </a:r>
            <a:endParaRPr lang="en-IN" sz="3600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EBC2FC5-0FED-6D13-4333-CF8F822BB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466" y="8337609"/>
            <a:ext cx="1857634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1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5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28689" y="301524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ROUNDTRIP ANALYSIS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028689" y="1015810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E7E532-91D0-8902-C751-B73928B99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00600" y="1764452"/>
            <a:ext cx="8534400" cy="6248400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8F9B661-C4D8-FB98-0F55-D556CA122D79}"/>
              </a:ext>
            </a:extLst>
          </p:cNvPr>
          <p:cNvCxnSpPr>
            <a:cxnSpLocks/>
          </p:cNvCxnSpPr>
          <p:nvPr/>
        </p:nvCxnSpPr>
        <p:spPr>
          <a:xfrm>
            <a:off x="12861098" y="5902576"/>
            <a:ext cx="130943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6881778-8DC7-793E-FFDA-6A0A212F21DF}"/>
              </a:ext>
            </a:extLst>
          </p:cNvPr>
          <p:cNvCxnSpPr>
            <a:cxnSpLocks/>
          </p:cNvCxnSpPr>
          <p:nvPr/>
        </p:nvCxnSpPr>
        <p:spPr>
          <a:xfrm flipH="1" flipV="1">
            <a:off x="3994349" y="4637125"/>
            <a:ext cx="1371600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9679134-3CE8-DF83-67FC-F6329F402B61}"/>
              </a:ext>
            </a:extLst>
          </p:cNvPr>
          <p:cNvSpPr txBox="1"/>
          <p:nvPr/>
        </p:nvSpPr>
        <p:spPr>
          <a:xfrm>
            <a:off x="14260247" y="4625303"/>
            <a:ext cx="3915034" cy="255454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cs typeface="Arial" panose="020B0604020202020204" pitchFamily="34" charset="0"/>
              </a:rPr>
              <a:t>Casual riders</a:t>
            </a:r>
          </a:p>
          <a:p>
            <a:pPr algn="ctr"/>
            <a:r>
              <a:rPr lang="en-US" sz="4000" dirty="0">
                <a:cs typeface="Arial" panose="020B0604020202020204" pitchFamily="34" charset="0"/>
              </a:rPr>
              <a:t>took  </a:t>
            </a:r>
          </a:p>
          <a:p>
            <a:pPr algn="ctr"/>
            <a:r>
              <a:rPr lang="en-US" sz="4000" b="1" dirty="0">
                <a:cs typeface="Arial" panose="020B0604020202020204" pitchFamily="34" charset="0"/>
              </a:rPr>
              <a:t>23.3 million trips </a:t>
            </a:r>
            <a:r>
              <a:rPr lang="en-US" sz="4000" dirty="0">
                <a:cs typeface="Arial" panose="020B0604020202020204" pitchFamily="34" charset="0"/>
              </a:rPr>
              <a:t>approx.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D960810-0CE5-D9F6-4111-A24AE1690486}"/>
              </a:ext>
            </a:extLst>
          </p:cNvPr>
          <p:cNvSpPr txBox="1"/>
          <p:nvPr/>
        </p:nvSpPr>
        <p:spPr>
          <a:xfrm>
            <a:off x="112652" y="3333225"/>
            <a:ext cx="3825315" cy="25545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cs typeface="Arial" panose="020B0604020202020204" pitchFamily="34" charset="0"/>
              </a:rPr>
              <a:t>Members</a:t>
            </a:r>
          </a:p>
          <a:p>
            <a:pPr algn="ctr"/>
            <a:r>
              <a:rPr lang="en-US" sz="4000" dirty="0">
                <a:cs typeface="Arial" panose="020B0604020202020204" pitchFamily="34" charset="0"/>
              </a:rPr>
              <a:t>completed roughly around </a:t>
            </a:r>
          </a:p>
          <a:p>
            <a:pPr algn="ctr"/>
            <a:r>
              <a:rPr lang="en-US" sz="4000" b="1" dirty="0">
                <a:cs typeface="Arial" panose="020B0604020202020204" pitchFamily="34" charset="0"/>
              </a:rPr>
              <a:t>18.8 million trips</a:t>
            </a:r>
            <a:endParaRPr lang="en-IN" sz="4000" b="1" dirty="0"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25E57A-0166-6FBC-F20A-39EA79A09C5F}"/>
              </a:ext>
            </a:extLst>
          </p:cNvPr>
          <p:cNvSpPr txBox="1"/>
          <p:nvPr/>
        </p:nvSpPr>
        <p:spPr>
          <a:xfrm>
            <a:off x="526241" y="8233754"/>
            <a:ext cx="17235489" cy="1668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cs typeface="Arial" panose="020B0604020202020204" pitchFamily="34" charset="0"/>
              </a:rPr>
              <a:t>Despite a larger customer base,</a:t>
            </a:r>
          </a:p>
          <a:p>
            <a:pPr algn="ctr">
              <a:lnSpc>
                <a:spcPct val="150000"/>
              </a:lnSpc>
            </a:pPr>
            <a:r>
              <a:rPr lang="en-US" sz="3600" b="1" dirty="0">
                <a:cs typeface="Arial" panose="020B0604020202020204" pitchFamily="34" charset="0"/>
              </a:rPr>
              <a:t> </a:t>
            </a:r>
            <a:r>
              <a:rPr lang="en-IN" sz="3600" b="1" dirty="0">
                <a:solidFill>
                  <a:srgbClr val="7030A0"/>
                </a:solidFill>
                <a:ea typeface="Calibri" panose="020F0502020204030204" pitchFamily="34" charset="0"/>
                <a:cs typeface="Arial" panose="020B0604020202020204" pitchFamily="34" charset="0"/>
              </a:rPr>
              <a:t>c</a:t>
            </a:r>
            <a:r>
              <a:rPr lang="en-IN" sz="3600" b="1" dirty="0">
                <a:solidFill>
                  <a:srgbClr val="7030A0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asual riders surpasses member round trips by 10.8%.</a:t>
            </a:r>
            <a:r>
              <a:rPr lang="en-IN" sz="3600" b="1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n-IN" sz="3600" b="1" dirty="0"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A3228B-CACD-BD36-0B6E-D768D7BD6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466" y="8337609"/>
            <a:ext cx="1857634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2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5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28689" y="301524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BIKETYPE ANALYSIS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028689" y="1015810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A3228B-CACD-BD36-0B6E-D768D7BD6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466" y="8337609"/>
            <a:ext cx="1857634" cy="18671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9086A29-388D-A1E0-D2F8-F5D4660167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128" t="34078" r="6518" b="36957"/>
          <a:stretch/>
        </p:blipFill>
        <p:spPr bwMode="auto">
          <a:xfrm>
            <a:off x="4257361" y="1372185"/>
            <a:ext cx="9430378" cy="687348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06AA74-5FBA-B405-87E2-A2EC69CC96C4}"/>
              </a:ext>
            </a:extLst>
          </p:cNvPr>
          <p:cNvSpPr txBox="1"/>
          <p:nvPr/>
        </p:nvSpPr>
        <p:spPr>
          <a:xfrm>
            <a:off x="4267183" y="8436954"/>
            <a:ext cx="9753606" cy="1668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600" b="1" dirty="0">
                <a:ea typeface="Calibri" panose="020F0502020204030204" pitchFamily="34" charset="0"/>
              </a:rPr>
              <a:t>A</a:t>
            </a:r>
            <a:r>
              <a:rPr lang="en-IN" sz="3600" b="1" dirty="0">
                <a:effectLst/>
                <a:ea typeface="Calibri" panose="020F0502020204030204" pitchFamily="34" charset="0"/>
              </a:rPr>
              <a:t> clear </a:t>
            </a:r>
            <a:r>
              <a:rPr lang="en-IN" sz="3600" b="1" dirty="0">
                <a:solidFill>
                  <a:srgbClr val="7030A0"/>
                </a:solidFill>
                <a:effectLst/>
                <a:ea typeface="Calibri" panose="020F0502020204030204" pitchFamily="34" charset="0"/>
              </a:rPr>
              <a:t>preference for electric and classic bikes </a:t>
            </a:r>
          </a:p>
          <a:p>
            <a:pPr algn="ctr">
              <a:lnSpc>
                <a:spcPct val="150000"/>
              </a:lnSpc>
            </a:pPr>
            <a:r>
              <a:rPr lang="en-IN" sz="3600" b="1" dirty="0">
                <a:effectLst/>
                <a:ea typeface="Calibri" panose="020F0502020204030204" pitchFamily="34" charset="0"/>
              </a:rPr>
              <a:t>among both member and casual riders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290077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28689" y="301524"/>
            <a:ext cx="16230600" cy="60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ANNUAL BIKE RIDERSHIP ANALYSIS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1028689" y="1015810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A3228B-CACD-BD36-0B6E-D768D7BD6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466" y="8337609"/>
            <a:ext cx="1857634" cy="18671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9E622D-7429-D8A8-E75E-B8B3F9CF90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2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" t="39237" r="61578" b="21527"/>
          <a:stretch/>
        </p:blipFill>
        <p:spPr bwMode="auto">
          <a:xfrm>
            <a:off x="3897997" y="1474219"/>
            <a:ext cx="10496621" cy="61570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C40A7E-5B19-5603-AFFE-CADD21B9381E}"/>
              </a:ext>
            </a:extLst>
          </p:cNvPr>
          <p:cNvSpPr txBox="1"/>
          <p:nvPr/>
        </p:nvSpPr>
        <p:spPr>
          <a:xfrm>
            <a:off x="5029200" y="7929045"/>
            <a:ext cx="8908218" cy="176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3600" b="1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Both casual and member ridership</a:t>
            </a:r>
            <a:r>
              <a:rPr lang="en-IN" sz="36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3600" b="1" kern="100" dirty="0">
                <a:solidFill>
                  <a:srgbClr val="7030A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exhibit a pronounced seasonal pattern. </a:t>
            </a:r>
            <a:endParaRPr lang="en-IN" sz="3200" b="1" kern="100" dirty="0">
              <a:solidFill>
                <a:srgbClr val="7030A0"/>
              </a:solidFill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AC1F8E-2B8D-EAED-D86D-296E42AEA2B2}"/>
              </a:ext>
            </a:extLst>
          </p:cNvPr>
          <p:cNvSpPr txBox="1"/>
          <p:nvPr/>
        </p:nvSpPr>
        <p:spPr>
          <a:xfrm>
            <a:off x="457200" y="2209529"/>
            <a:ext cx="2971800" cy="440120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40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Peak usage occurring during the </a:t>
            </a:r>
            <a:r>
              <a:rPr lang="en-IN" sz="4000" b="1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warmer months (April to October) </a:t>
            </a:r>
            <a:endParaRPr lang="en-IN" sz="4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B4F66F-366D-0ED7-5E04-7754B59473E4}"/>
              </a:ext>
            </a:extLst>
          </p:cNvPr>
          <p:cNvSpPr txBox="1"/>
          <p:nvPr/>
        </p:nvSpPr>
        <p:spPr>
          <a:xfrm>
            <a:off x="14806466" y="2352156"/>
            <a:ext cx="3048000" cy="440120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4000" kern="100" dirty="0">
                <a:ea typeface="Calibri" panose="020F0502020204030204" pitchFamily="34" charset="0"/>
                <a:cs typeface="Mangal" panose="02040503050203030202" pitchFamily="18" charset="0"/>
              </a:rPr>
              <a:t>S</a:t>
            </a:r>
            <a:r>
              <a:rPr lang="en-IN" sz="4000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ignificant decline during the </a:t>
            </a:r>
          </a:p>
          <a:p>
            <a:pPr algn="ctr"/>
            <a:r>
              <a:rPr lang="en-IN" sz="4000" b="1" kern="1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colder months (November to March).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2478397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438</TotalTime>
  <Words>556</Words>
  <Application>Microsoft Office PowerPoint</Application>
  <PresentationFormat>Custom</PresentationFormat>
  <Paragraphs>103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Public Sans Bold</vt:lpstr>
      <vt:lpstr>Playfair Display Italics</vt:lpstr>
      <vt:lpstr>Public Sans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Neutral Minimalist New Business Pitch Deck Presentation</dc:title>
  <dc:creator>Dhanushwr</dc:creator>
  <cp:lastModifiedBy>Dhanushwr Kumar</cp:lastModifiedBy>
  <cp:revision>38</cp:revision>
  <dcterms:created xsi:type="dcterms:W3CDTF">2006-08-16T00:00:00Z</dcterms:created>
  <dcterms:modified xsi:type="dcterms:W3CDTF">2024-07-31T05:53:06Z</dcterms:modified>
  <dc:identifier>DAGMUZDD32w</dc:identifier>
</cp:coreProperties>
</file>

<file path=docProps/thumbnail.jpeg>
</file>